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27"/>
  </p:normalViewPr>
  <p:slideViewPr>
    <p:cSldViewPr>
      <p:cViewPr varScale="1">
        <p:scale>
          <a:sx n="108" d="100"/>
          <a:sy n="108" d="100"/>
        </p:scale>
        <p:origin x="1760" y="1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0573D-0197-435B-AA30-D289D95F08AC}" type="datetimeFigureOut">
              <a:rPr lang="en-AU" smtClean="0"/>
              <a:pPr/>
              <a:t>26/10/19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3AD8D-E74C-4758-8BD4-E4D53138A3FB}" type="slidenum">
              <a:rPr lang="en-AU" smtClean="0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0573D-0197-435B-AA30-D289D95F08AC}" type="datetimeFigureOut">
              <a:rPr lang="en-AU" smtClean="0"/>
              <a:pPr/>
              <a:t>26/10/19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3AD8D-E74C-4758-8BD4-E4D53138A3FB}" type="slidenum">
              <a:rPr lang="en-AU" smtClean="0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0573D-0197-435B-AA30-D289D95F08AC}" type="datetimeFigureOut">
              <a:rPr lang="en-AU" smtClean="0"/>
              <a:pPr/>
              <a:t>26/10/19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3AD8D-E74C-4758-8BD4-E4D53138A3FB}" type="slidenum">
              <a:rPr lang="en-AU" smtClean="0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0573D-0197-435B-AA30-D289D95F08AC}" type="datetimeFigureOut">
              <a:rPr lang="en-AU" smtClean="0"/>
              <a:pPr/>
              <a:t>26/10/19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3AD8D-E74C-4758-8BD4-E4D53138A3FB}" type="slidenum">
              <a:rPr lang="en-AU" smtClean="0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0573D-0197-435B-AA30-D289D95F08AC}" type="datetimeFigureOut">
              <a:rPr lang="en-AU" smtClean="0"/>
              <a:pPr/>
              <a:t>26/10/19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3AD8D-E74C-4758-8BD4-E4D53138A3FB}" type="slidenum">
              <a:rPr lang="en-AU" smtClean="0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0573D-0197-435B-AA30-D289D95F08AC}" type="datetimeFigureOut">
              <a:rPr lang="en-AU" smtClean="0"/>
              <a:pPr/>
              <a:t>26/10/19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3AD8D-E74C-4758-8BD4-E4D53138A3FB}" type="slidenum">
              <a:rPr lang="en-AU" smtClean="0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0573D-0197-435B-AA30-D289D95F08AC}" type="datetimeFigureOut">
              <a:rPr lang="en-AU" smtClean="0"/>
              <a:pPr/>
              <a:t>26/10/19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3AD8D-E74C-4758-8BD4-E4D53138A3FB}" type="slidenum">
              <a:rPr lang="en-AU" smtClean="0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0573D-0197-435B-AA30-D289D95F08AC}" type="datetimeFigureOut">
              <a:rPr lang="en-AU" smtClean="0"/>
              <a:pPr/>
              <a:t>26/10/19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3AD8D-E74C-4758-8BD4-E4D53138A3FB}" type="slidenum">
              <a:rPr lang="en-AU" smtClean="0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0573D-0197-435B-AA30-D289D95F08AC}" type="datetimeFigureOut">
              <a:rPr lang="en-AU" smtClean="0"/>
              <a:pPr/>
              <a:t>26/10/19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3AD8D-E74C-4758-8BD4-E4D53138A3FB}" type="slidenum">
              <a:rPr lang="en-AU" smtClean="0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0573D-0197-435B-AA30-D289D95F08AC}" type="datetimeFigureOut">
              <a:rPr lang="en-AU" smtClean="0"/>
              <a:pPr/>
              <a:t>26/10/19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3AD8D-E74C-4758-8BD4-E4D53138A3FB}" type="slidenum">
              <a:rPr lang="en-AU" smtClean="0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0573D-0197-435B-AA30-D289D95F08AC}" type="datetimeFigureOut">
              <a:rPr lang="en-AU" smtClean="0"/>
              <a:pPr/>
              <a:t>26/10/19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3AD8D-E74C-4758-8BD4-E4D53138A3FB}" type="slidenum">
              <a:rPr lang="en-AU" smtClean="0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00573D-0197-435B-AA30-D289D95F08AC}" type="datetimeFigureOut">
              <a:rPr lang="en-AU" smtClean="0"/>
              <a:pPr/>
              <a:t>26/10/19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63AD8D-E74C-4758-8BD4-E4D53138A3FB}" type="slidenum">
              <a:rPr lang="en-AU" smtClean="0"/>
              <a:pPr/>
              <a:t>‹#›</a:t>
            </a:fld>
            <a:endParaRPr lang="en-A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919892" y="207346"/>
            <a:ext cx="3384376" cy="523220"/>
          </a:xfrm>
          <a:prstGeom prst="rect">
            <a:avLst/>
          </a:prstGeom>
          <a:noFill/>
          <a:ln>
            <a:solidFill>
              <a:srgbClr val="FF00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en-AU" sz="2800" b="1" dirty="0">
                <a:solidFill>
                  <a:srgbClr val="FF0000"/>
                </a:solidFill>
              </a:rPr>
              <a:t>Arrow WJO</a:t>
            </a:r>
          </a:p>
        </p:txBody>
      </p:sp>
      <p:sp>
        <p:nvSpPr>
          <p:cNvPr id="5" name="AutoShape 4" descr="Image result for wind sock"/>
          <p:cNvSpPr>
            <a:spLocks noChangeAspect="1" noChangeArrowheads="1"/>
          </p:cNvSpPr>
          <p:nvPr/>
        </p:nvSpPr>
        <p:spPr bwMode="auto">
          <a:xfrm>
            <a:off x="62607" y="-127560"/>
            <a:ext cx="296863" cy="296863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  <p:sp>
        <p:nvSpPr>
          <p:cNvPr id="6" name="AutoShape 6" descr="Image result for wind sock"/>
          <p:cNvSpPr>
            <a:spLocks noChangeAspect="1" noChangeArrowheads="1"/>
          </p:cNvSpPr>
          <p:nvPr/>
        </p:nvSpPr>
        <p:spPr bwMode="auto">
          <a:xfrm>
            <a:off x="62607" y="-127560"/>
            <a:ext cx="296863" cy="296863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  <p:sp>
        <p:nvSpPr>
          <p:cNvPr id="7" name="AutoShape 8" descr="data:image/jpeg;base64,/9j/4AAQSkZJRgABAQAAAQABAAD/2wCEAAkGBwgHBgkUBxAWFBUXEhYYFxUYFBgUGBMXFR0XGBYaFBUdHCgiJBonHhQVJT0hJSkrLjouFx82RDY4Pi0tLi4BCgoKDg0OGBAQGjYmHiQsLDcwLDIsLCwyNywtLCw3Mzc3LywsNCwsLC40LDEsKy0sLCw3LDctLCwrLiwtNzQrLP/AABEIAOEA4AMBEQACEQEDEQH/xAAbAAEAAwEBAQEAAAAAAAAAAAAABAUGAwcBAv/EAD4QAAIBAwEEBgYHBgcAAAAAAAABAgMEEQUGITGxBxI1QXFzIlFhgZGyExRCU2JyoRUjMlKCwRYlMzQ2osL/xAAbAQEAAgMBAQAAAAAAAAAAAAAAAQMCBAYFB//EAC0RAQACAAQEBAYCAwAAAAAAAAABAgMEESEFEjFRQWGR0RRxgaGx8DLBIkJS/9oADAMBAAIRAxEAPwD3EAAAAAAAAAAAAAAAAAAAAAAAAAAAAAAAAAAAAAAAAAAAAAAAKzaO5ubTSas7NJyTjuak85kl9l57yY6ol10O5q3mlW86+OtJb+qpJcXjdLf8RKU4gAAAAAAAAAAAAAAAAAAAAAAAAAAAAAKvXqtOWkXai4yeEsZ4ZaWdzymuaCd4TNPebG3wkvQjuXBZS4BCQAAAAAAAAAAAAAAAAAAAAAAAAAAHC4u6NBPrv3LezKKzKNXmF/0g6rfzl+z0qMM7tylPH4m92fYlu9bNO+LbXZ12X4Jl6RriTzT6R9t/vv2VVbVtRvZpXVecsvenN4x3+jw9xhraZ3lvfDYOFWZpSNvL9lSaJWqVdo7ab4yqLPh3LwWF8EZ0meaGxxbLYdchaun8Y2nz7/Xxe+6ZGMNOtVBJL6OO5bu5G0+eJIAAAAAAAAAAAAAAAAAAAAAAD42opuQGf1Pa/TLLrKg/pZeqL9FeM+HwyVziR4PSwOFY+JvaOWPPr6e+jtpuoV9S0+jUnhdZN4jwSy0ln3F1OmrUzWDGFi2w48HSVCMuJlqoh4zeVFb31zBbsVZp+Kk0zUtWNX0PL05sKtvKPxCPUuo9emoywnJJvjhMw0Z3ry0m3aPw7aLSS1mz3fbXcKfyhTxTGm2TxI5Z6eXeO0y920zP7Ots/wAkeW42nz9JAAAAAAAAAAAAAAAAAAAAB8bSW8CLWvoR/wBJdZ/oZRXujVg9vbq5d3bK4qPqODf0a3Rck97a7+7iVY1dZh0nA8OJpe0R/lr18tGPuL6EFiCMIiIdDTC8ZbbYDWYXGizpyfpUqjX9M25Rfxcl7i6k6w5fjmX5MxF46WiPWNvb1X9W735iyx40Q8Z1yjcf4gvoqLbdackkm8xnJyi0vBmnia80u4yeap8PSddoiI+sRo/NHRdUrv0LatLwpTfKJXy27LbZ3B03vHrDQaNo2rU7mhUu7epCMJRc3ODguKWfSxnj3d/xLa0nm1eTm+IYXwtsHm1nTSNN9vp6T6vYNLk5abatrH7uPJF7lUoAAAAAAAAAAAAAAAAAAfmpUhSpylVaSSy23hJLi2/UExE2nSOrJaxtxbUMrTY9d/zyzGPuj/E/0Kpxf+Xs5fg17b4s6R2jr7R91Ps5r1bVNdqLUKrlmm+ouEE002oxXfjPt3GWFM67r+J5CmFl4nDrppO/f992sncUaK3suc/oxXSBOOpWlF2m+pTk9y4yjLHWUfW8qLx7GYXrOmz2eEZqMviTFulvzHRmNO2R2h1PqulbyjF/aqfukvbiW9rwTNeK2l7WNxXBw/8AbX5b/jZtdm+j2806up3V0otrEoU45Ul6nKWPlLaVmrxM7xSuYry8vymf3+2zt9HsqOMx6z9cvS/Th+hZq8ibSnRjGCxBYXs3EMX0Cu2h7HuMfh+aIEjTOzbXy4ckBJAAAAAAAAAAAAAAAAAAHG8t4XdpWp1OE4Si8ccSWHj4hnh3mlotHWJeO6hsxr1K/qU6NtOo0900l1JLuanJ49zeTX5bROkQ62nEsvNIvzRHl4+6x0zo+2gqVqc7irTt2mmmm6k4tfhWI/8AYyrW3Vp5ji+Das0iJtE/SPf7N3a7NUIpfXqkqrxv+xFv1qK3/qX6y5619ei0trK1tf8AbU4x9qik34viQx1lICAAAAAV20HZFx/T80QO2kvOl2nlQ5ICWAAAAAAAAAAAAAAAAAAAAAAAAAAAAAArdo31dFufBfMgO2jPOk2XlQ5ICYAAAAAAAAAAAAAAAAAAAAAAAAAAAAAArNpVnQ7rwXzIDtovZFl5UOSAmgAAAAAAAAAAAAAAAAAAAAAAAAAAAAAK3aLsa58F8yA7aP2TZ+XHkgJgAAAAAAAAAAAAAAAAAAAAAAAAAAAAACt2iz+xbnHqXzIDro3ZNn5ceSAmgAAAAAAAAAAAAAAAAAAAAAAAAAAAAAK7aHse58F8yA66P2VaeXHkBMAAAAAAAAAAAAAAAAAAAAAAAAAAAAAAVu0Txotz4LmgOujdk2nlx5ATQAAAAAAAAAAAAAAAAAAAAAAAAAAAAAFbtJ2JdeC5oDrojzpFn5ceQE0AAAAAAAAAAAAAAAAAAAAAAAAAAAAABWbS9h3fguaA6aE86NZeXHkBPAAAAAAAAAAAAAAAAAAAAAAAAAAAAAAVm02/Qrv8q5oDpoG/RbLy48gJ4AAAAAAAAAAAAAAAAAAAAAAAAAAAAACq2oeNBvPyrmgOuz+/RLLy48gLAAAAAAAAAAAAAAAAAAAAAAAAAAAAAABU7V/8evfyr5kB12d7CsfLiBYgAAAAAAAAAAAAAAAAAAAAAAAAAAAAAKfaypThoN0qkkspJZaWXlbl7QOmzNSnPQ7NU5J4pxTw08PHB+0C0AAAAAAAAAAAAAAAAAAAAAAAAAAAAAAZfpAhQnplt9Zn1F9PT9LqSnhqSaWI797ws+0D97DQoxsa/wBXl1lmPpdVxz6K4J7wNKAAAAAAAAAAAAAAAAAAAAAAAAAAAAAAyPSVLGj23n0vngQO3R+86VU/NH5YkktQAAAAAAAAAAAAAAAAAAAAAAAAAAAAAAyfSLHraVb5++pv4Si/7EJh02AX+VVfzr5UIJaglAAAAAAAAAAAAAAAAAAAAAAAAAAAAABlukFZ0uhn72PNEJh+tgFjSav5/wDzEQS05KAAAAAAAAAAAAAAAAAAAAAAAAAAAAADLdIPZdDzY80RKYfej59bRqvmPlEQS1BKAAAAAAAAAAAAAAAAAAAAAAAAAAAAADJ9Ijxplvn7xf2IlMP30d9i1cfevlEQS1JKAAAAAAAAAAAAAAAAAAAAAAAAAAAAADLbeugrO2+txk49aTfVkotYSxxTREph96PpUJ6VcfVVNR+leOu03wiuK3dwglqCUAAAAAAAAAAAAAAAAAAAAAAAAAAAAAEO706jd1qUqrlmP8OJuKT4Zwu/eB9sdOoWM6roOXpPMszcst4y8Pv3L4ASwAAAAAAAAAAAAAAAAAAAAAAAAAAAAAAAAAAAAAAAAAAAAAAA/9k="/>
          <p:cNvSpPr>
            <a:spLocks noChangeAspect="1" noChangeArrowheads="1"/>
          </p:cNvSpPr>
          <p:nvPr/>
        </p:nvSpPr>
        <p:spPr bwMode="auto">
          <a:xfrm>
            <a:off x="107504" y="-2178659"/>
            <a:ext cx="4492625" cy="4492625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  <p:sp>
        <p:nvSpPr>
          <p:cNvPr id="8" name="Rectangle 7"/>
          <p:cNvSpPr/>
          <p:nvPr/>
        </p:nvSpPr>
        <p:spPr>
          <a:xfrm>
            <a:off x="3707904" y="5526197"/>
            <a:ext cx="2232248" cy="432048"/>
          </a:xfrm>
          <a:prstGeom prst="rect">
            <a:avLst/>
          </a:prstGeom>
          <a:blipFill>
            <a:blip r:embed="rId2" cstate="print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9" name="TextBox 8"/>
          <p:cNvSpPr txBox="1"/>
          <p:nvPr/>
        </p:nvSpPr>
        <p:spPr>
          <a:xfrm>
            <a:off x="1134375" y="3406935"/>
            <a:ext cx="676875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3200" b="1" dirty="0">
                <a:solidFill>
                  <a:srgbClr val="0070C0"/>
                </a:solidFill>
              </a:rPr>
              <a:t>ARCHERFIELD </a:t>
            </a:r>
          </a:p>
          <a:p>
            <a:pPr algn="ctr"/>
            <a:r>
              <a:rPr lang="en-AU" sz="3200" b="1" dirty="0">
                <a:solidFill>
                  <a:srgbClr val="0070C0"/>
                </a:solidFill>
              </a:rPr>
              <a:t>Circuit Height = 1000’ AGL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539552" y="989693"/>
            <a:ext cx="8280920" cy="4752528"/>
          </a:xfrm>
          <a:prstGeom prst="roundRect">
            <a:avLst>
              <a:gd name="adj" fmla="val 21631"/>
            </a:avLst>
          </a:prstGeom>
          <a:noFill/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/>
              <a:t>00</a:t>
            </a:r>
          </a:p>
        </p:txBody>
      </p:sp>
      <p:sp>
        <p:nvSpPr>
          <p:cNvPr id="11" name="Right Arrow 10"/>
          <p:cNvSpPr/>
          <p:nvPr/>
        </p:nvSpPr>
        <p:spPr>
          <a:xfrm>
            <a:off x="2483768" y="5634457"/>
            <a:ext cx="436124" cy="216024"/>
          </a:xfrm>
          <a:prstGeom prst="rightArrow">
            <a:avLst/>
          </a:prstGeom>
          <a:solidFill>
            <a:srgbClr val="FFFF00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2" name="Right Arrow 11"/>
          <p:cNvSpPr/>
          <p:nvPr/>
        </p:nvSpPr>
        <p:spPr>
          <a:xfrm rot="16200000">
            <a:off x="8591806" y="3365899"/>
            <a:ext cx="436124" cy="216024"/>
          </a:xfrm>
          <a:prstGeom prst="rightArrow">
            <a:avLst/>
          </a:prstGeom>
          <a:solidFill>
            <a:srgbClr val="FFFF00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3" name="Right Arrow 12"/>
          <p:cNvSpPr/>
          <p:nvPr/>
        </p:nvSpPr>
        <p:spPr>
          <a:xfrm rot="10800000">
            <a:off x="4652422" y="881392"/>
            <a:ext cx="436124" cy="216024"/>
          </a:xfrm>
          <a:prstGeom prst="rightArrow">
            <a:avLst/>
          </a:prstGeom>
          <a:solidFill>
            <a:srgbClr val="FFFF00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4" name="Oval 13"/>
          <p:cNvSpPr/>
          <p:nvPr/>
        </p:nvSpPr>
        <p:spPr>
          <a:xfrm>
            <a:off x="3869161" y="5689835"/>
            <a:ext cx="110108" cy="110108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cxnSp>
        <p:nvCxnSpPr>
          <p:cNvPr id="15" name="Straight Arrow Connector 14"/>
          <p:cNvCxnSpPr>
            <a:cxnSpLocks/>
          </p:cNvCxnSpPr>
          <p:nvPr/>
        </p:nvCxnSpPr>
        <p:spPr>
          <a:xfrm>
            <a:off x="4186018" y="4649377"/>
            <a:ext cx="0" cy="1012761"/>
          </a:xfrm>
          <a:prstGeom prst="straightConnector1">
            <a:avLst/>
          </a:prstGeom>
          <a:ln w="19050" cap="rnd">
            <a:solidFill>
              <a:srgbClr val="FF0000"/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3847183" y="4377624"/>
            <a:ext cx="115427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1600" b="1" dirty="0"/>
              <a:t>Full Power</a:t>
            </a:r>
          </a:p>
        </p:txBody>
      </p:sp>
      <p:sp>
        <p:nvSpPr>
          <p:cNvPr id="17" name="Oval 16"/>
          <p:cNvSpPr/>
          <p:nvPr/>
        </p:nvSpPr>
        <p:spPr>
          <a:xfrm>
            <a:off x="4369688" y="5686196"/>
            <a:ext cx="110108" cy="110108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cxnSp>
        <p:nvCxnSpPr>
          <p:cNvPr id="18" name="Straight Arrow Connector 17"/>
          <p:cNvCxnSpPr/>
          <p:nvPr/>
        </p:nvCxnSpPr>
        <p:spPr>
          <a:xfrm flipV="1">
            <a:off x="4652422" y="5817388"/>
            <a:ext cx="0" cy="356865"/>
          </a:xfrm>
          <a:prstGeom prst="straightConnector1">
            <a:avLst/>
          </a:prstGeom>
          <a:ln w="19050" cap="rnd">
            <a:solidFill>
              <a:srgbClr val="FF0000"/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3666376" y="6120929"/>
            <a:ext cx="165618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1400" b="1" dirty="0"/>
              <a:t>TOSS = 69 </a:t>
            </a:r>
            <a:r>
              <a:rPr lang="en-AU" sz="1400" b="1" dirty="0" err="1"/>
              <a:t>kts</a:t>
            </a:r>
            <a:endParaRPr lang="en-AU" sz="1400" b="1" dirty="0"/>
          </a:p>
        </p:txBody>
      </p:sp>
      <p:sp>
        <p:nvSpPr>
          <p:cNvPr id="20" name="TextBox 19"/>
          <p:cNvSpPr txBox="1"/>
          <p:nvPr/>
        </p:nvSpPr>
        <p:spPr>
          <a:xfrm>
            <a:off x="3399676" y="6336953"/>
            <a:ext cx="216024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1200" b="1" dirty="0"/>
              <a:t>Take Off Safety Speed</a:t>
            </a:r>
          </a:p>
          <a:p>
            <a:endParaRPr lang="en-AU" b="1" dirty="0"/>
          </a:p>
        </p:txBody>
      </p:sp>
      <p:sp>
        <p:nvSpPr>
          <p:cNvPr id="21" name="Oval 20"/>
          <p:cNvSpPr/>
          <p:nvPr/>
        </p:nvSpPr>
        <p:spPr>
          <a:xfrm>
            <a:off x="6406108" y="5687421"/>
            <a:ext cx="110108" cy="11010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cxnSp>
        <p:nvCxnSpPr>
          <p:cNvPr id="22" name="Straight Arrow Connector 21"/>
          <p:cNvCxnSpPr/>
          <p:nvPr/>
        </p:nvCxnSpPr>
        <p:spPr>
          <a:xfrm flipV="1">
            <a:off x="6459865" y="5817388"/>
            <a:ext cx="0" cy="356865"/>
          </a:xfrm>
          <a:prstGeom prst="straightConnector1">
            <a:avLst/>
          </a:prstGeom>
          <a:ln w="19050" cap="rnd">
            <a:solidFill>
              <a:srgbClr val="FF0000"/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6137946" y="6126639"/>
            <a:ext cx="6480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1400" b="1" dirty="0"/>
              <a:t>87 </a:t>
            </a:r>
            <a:r>
              <a:rPr lang="en-AU" sz="1400" b="1" dirty="0" err="1"/>
              <a:t>kts</a:t>
            </a:r>
            <a:r>
              <a:rPr lang="en-AU" sz="1400" b="1" dirty="0"/>
              <a:t> </a:t>
            </a:r>
            <a:r>
              <a:rPr lang="en-AU" sz="1400" b="1" dirty="0" err="1"/>
              <a:t>Vy</a:t>
            </a:r>
            <a:r>
              <a:rPr lang="en-AU" sz="1400" b="1" dirty="0"/>
              <a:t> </a:t>
            </a:r>
          </a:p>
        </p:txBody>
      </p:sp>
      <p:cxnSp>
        <p:nvCxnSpPr>
          <p:cNvPr id="25" name="Straight Arrow Connector 24"/>
          <p:cNvCxnSpPr>
            <a:cxnSpLocks/>
          </p:cNvCxnSpPr>
          <p:nvPr/>
        </p:nvCxnSpPr>
        <p:spPr>
          <a:xfrm>
            <a:off x="4424319" y="4910987"/>
            <a:ext cx="0" cy="754910"/>
          </a:xfrm>
          <a:prstGeom prst="straightConnector1">
            <a:avLst/>
          </a:prstGeom>
          <a:ln w="19050" cap="rnd">
            <a:solidFill>
              <a:srgbClr val="FF0000"/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>
            <a:cxnSpLocks/>
          </p:cNvCxnSpPr>
          <p:nvPr/>
        </p:nvCxnSpPr>
        <p:spPr>
          <a:xfrm flipV="1">
            <a:off x="7939737" y="5845296"/>
            <a:ext cx="0" cy="369913"/>
          </a:xfrm>
          <a:prstGeom prst="straightConnector1">
            <a:avLst/>
          </a:prstGeom>
          <a:ln w="19050" cap="rnd">
            <a:solidFill>
              <a:srgbClr val="FF0000"/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/>
          <p:cNvSpPr txBox="1"/>
          <p:nvPr/>
        </p:nvSpPr>
        <p:spPr>
          <a:xfrm>
            <a:off x="7271844" y="6117801"/>
            <a:ext cx="133688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1200" b="1" dirty="0"/>
              <a:t>25” MAP 2500RPM</a:t>
            </a:r>
          </a:p>
        </p:txBody>
      </p:sp>
      <p:sp>
        <p:nvSpPr>
          <p:cNvPr id="32" name="Oval 31"/>
          <p:cNvSpPr/>
          <p:nvPr/>
        </p:nvSpPr>
        <p:spPr>
          <a:xfrm>
            <a:off x="7342212" y="934325"/>
            <a:ext cx="110108" cy="11010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33" name="TextBox 32"/>
          <p:cNvSpPr txBox="1"/>
          <p:nvPr/>
        </p:nvSpPr>
        <p:spPr>
          <a:xfrm>
            <a:off x="5961360" y="134105"/>
            <a:ext cx="288032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1400" b="1" dirty="0"/>
              <a:t>TOC </a:t>
            </a:r>
            <a:r>
              <a:rPr lang="en-AU" sz="1200" b="1" dirty="0"/>
              <a:t>(Top of Climb)     </a:t>
            </a:r>
          </a:p>
          <a:p>
            <a:pPr algn="ctr"/>
            <a:r>
              <a:rPr lang="en-AU" sz="1200" b="1" dirty="0"/>
              <a:t>100Kts </a:t>
            </a:r>
          </a:p>
          <a:p>
            <a:pPr algn="ctr"/>
            <a:r>
              <a:rPr lang="en-AU" sz="1200" b="1" dirty="0"/>
              <a:t>20” MAP</a:t>
            </a:r>
          </a:p>
          <a:p>
            <a:pPr algn="ctr"/>
            <a:r>
              <a:rPr lang="en-AU" sz="1200" b="1" dirty="0"/>
              <a:t>2400RPM </a:t>
            </a:r>
          </a:p>
        </p:txBody>
      </p:sp>
      <p:cxnSp>
        <p:nvCxnSpPr>
          <p:cNvPr id="37" name="Straight Arrow Connector 36"/>
          <p:cNvCxnSpPr>
            <a:cxnSpLocks/>
            <a:endCxn id="14" idx="1"/>
          </p:cNvCxnSpPr>
          <p:nvPr/>
        </p:nvCxnSpPr>
        <p:spPr>
          <a:xfrm>
            <a:off x="840284" y="1343383"/>
            <a:ext cx="3045002" cy="4362577"/>
          </a:xfrm>
          <a:prstGeom prst="straightConnector1">
            <a:avLst/>
          </a:prstGeom>
          <a:ln>
            <a:prstDash val="sysDot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>
            <a:cxnSpLocks/>
            <a:endCxn id="14" idx="7"/>
          </p:cNvCxnSpPr>
          <p:nvPr/>
        </p:nvCxnSpPr>
        <p:spPr>
          <a:xfrm flipH="1">
            <a:off x="3963144" y="1324137"/>
            <a:ext cx="4606028" cy="4381823"/>
          </a:xfrm>
          <a:prstGeom prst="straightConnector1">
            <a:avLst/>
          </a:prstGeom>
          <a:ln>
            <a:prstDash val="sysDot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TextBox 38"/>
          <p:cNvSpPr txBox="1"/>
          <p:nvPr/>
        </p:nvSpPr>
        <p:spPr>
          <a:xfrm>
            <a:off x="1331640" y="1205717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dirty="0">
                <a:solidFill>
                  <a:srgbClr val="0070C0"/>
                </a:solidFill>
              </a:rPr>
              <a:t>45</a:t>
            </a:r>
            <a:r>
              <a:rPr lang="en-AU" baseline="30000" dirty="0">
                <a:solidFill>
                  <a:srgbClr val="0070C0"/>
                </a:solidFill>
              </a:rPr>
              <a:t>0</a:t>
            </a:r>
          </a:p>
        </p:txBody>
      </p:sp>
      <p:sp>
        <p:nvSpPr>
          <p:cNvPr id="40" name="Arc 39"/>
          <p:cNvSpPr/>
          <p:nvPr/>
        </p:nvSpPr>
        <p:spPr>
          <a:xfrm rot="5400000">
            <a:off x="323528" y="53589"/>
            <a:ext cx="1872208" cy="1872208"/>
          </a:xfrm>
          <a:prstGeom prst="arc">
            <a:avLst/>
          </a:prstGeom>
          <a:ln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42" name="TextBox 41"/>
          <p:cNvSpPr txBox="1"/>
          <p:nvPr/>
        </p:nvSpPr>
        <p:spPr>
          <a:xfrm>
            <a:off x="8165251" y="2008258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dirty="0">
                <a:solidFill>
                  <a:srgbClr val="0070C0"/>
                </a:solidFill>
              </a:rPr>
              <a:t>30</a:t>
            </a:r>
            <a:r>
              <a:rPr lang="en-AU" baseline="30000" dirty="0">
                <a:solidFill>
                  <a:srgbClr val="0070C0"/>
                </a:solidFill>
              </a:rPr>
              <a:t>0</a:t>
            </a:r>
          </a:p>
        </p:txBody>
      </p:sp>
      <p:sp>
        <p:nvSpPr>
          <p:cNvPr id="43" name="Oval 42"/>
          <p:cNvSpPr/>
          <p:nvPr/>
        </p:nvSpPr>
        <p:spPr>
          <a:xfrm>
            <a:off x="6084168" y="936735"/>
            <a:ext cx="110108" cy="11010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cxnSp>
        <p:nvCxnSpPr>
          <p:cNvPr id="44" name="Straight Arrow Connector 43"/>
          <p:cNvCxnSpPr/>
          <p:nvPr/>
        </p:nvCxnSpPr>
        <p:spPr>
          <a:xfrm flipV="1">
            <a:off x="6138935" y="1066702"/>
            <a:ext cx="0" cy="356865"/>
          </a:xfrm>
          <a:prstGeom prst="straightConnector1">
            <a:avLst/>
          </a:prstGeom>
          <a:ln w="19050" cap="rnd">
            <a:solidFill>
              <a:srgbClr val="FF0000"/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Box 44"/>
          <p:cNvSpPr txBox="1"/>
          <p:nvPr/>
        </p:nvSpPr>
        <p:spPr>
          <a:xfrm>
            <a:off x="5418204" y="1388407"/>
            <a:ext cx="14401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1400" b="1" dirty="0">
                <a:solidFill>
                  <a:srgbClr val="FF0000"/>
                </a:solidFill>
              </a:rPr>
              <a:t>Pre-Landing</a:t>
            </a:r>
          </a:p>
          <a:p>
            <a:pPr algn="ctr"/>
            <a:r>
              <a:rPr lang="en-AU" sz="1400" b="1" dirty="0">
                <a:solidFill>
                  <a:srgbClr val="FF0000"/>
                </a:solidFill>
              </a:rPr>
              <a:t>Checklist</a:t>
            </a:r>
          </a:p>
        </p:txBody>
      </p:sp>
      <p:sp>
        <p:nvSpPr>
          <p:cNvPr id="46" name="Oval 45"/>
          <p:cNvSpPr/>
          <p:nvPr/>
        </p:nvSpPr>
        <p:spPr>
          <a:xfrm>
            <a:off x="3779912" y="934909"/>
            <a:ext cx="110108" cy="11010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cxnSp>
        <p:nvCxnSpPr>
          <p:cNvPr id="47" name="Straight Arrow Connector 46"/>
          <p:cNvCxnSpPr/>
          <p:nvPr/>
        </p:nvCxnSpPr>
        <p:spPr>
          <a:xfrm flipV="1">
            <a:off x="3834679" y="1064876"/>
            <a:ext cx="0" cy="356865"/>
          </a:xfrm>
          <a:prstGeom prst="straightConnector1">
            <a:avLst/>
          </a:prstGeom>
          <a:ln w="19050" cap="rnd">
            <a:solidFill>
              <a:srgbClr val="FF0000"/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9" name="Picture 2" descr="flightscopeaviation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512" y="6030253"/>
            <a:ext cx="2448272" cy="343571"/>
          </a:xfrm>
          <a:prstGeom prst="rect">
            <a:avLst/>
          </a:prstGeom>
          <a:noFill/>
        </p:spPr>
      </p:pic>
      <p:sp>
        <p:nvSpPr>
          <p:cNvPr id="51" name="Oval 50"/>
          <p:cNvSpPr/>
          <p:nvPr/>
        </p:nvSpPr>
        <p:spPr>
          <a:xfrm>
            <a:off x="1841468" y="943050"/>
            <a:ext cx="110108" cy="11010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cxnSp>
        <p:nvCxnSpPr>
          <p:cNvPr id="52" name="Straight Arrow Connector 51"/>
          <p:cNvCxnSpPr/>
          <p:nvPr/>
        </p:nvCxnSpPr>
        <p:spPr>
          <a:xfrm>
            <a:off x="1897825" y="572497"/>
            <a:ext cx="0" cy="360040"/>
          </a:xfrm>
          <a:prstGeom prst="straightConnector1">
            <a:avLst/>
          </a:prstGeom>
          <a:ln w="19050" cap="rnd">
            <a:solidFill>
              <a:srgbClr val="FF0000"/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Oval 52"/>
          <p:cNvSpPr/>
          <p:nvPr/>
        </p:nvSpPr>
        <p:spPr>
          <a:xfrm>
            <a:off x="484207" y="2726331"/>
            <a:ext cx="110108" cy="11010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54" name="TextBox 53"/>
          <p:cNvSpPr txBox="1"/>
          <p:nvPr/>
        </p:nvSpPr>
        <p:spPr>
          <a:xfrm>
            <a:off x="929587" y="2528512"/>
            <a:ext cx="648072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1400" b="1" dirty="0"/>
              <a:t>2nd Stage flap</a:t>
            </a:r>
          </a:p>
        </p:txBody>
      </p:sp>
      <p:cxnSp>
        <p:nvCxnSpPr>
          <p:cNvPr id="55" name="Straight Arrow Connector 54"/>
          <p:cNvCxnSpPr/>
          <p:nvPr/>
        </p:nvCxnSpPr>
        <p:spPr>
          <a:xfrm flipH="1">
            <a:off x="667194" y="2811966"/>
            <a:ext cx="288032" cy="0"/>
          </a:xfrm>
          <a:prstGeom prst="straightConnector1">
            <a:avLst/>
          </a:prstGeom>
          <a:ln w="19050" cap="rnd">
            <a:solidFill>
              <a:srgbClr val="FF0000"/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Right Arrow 55"/>
          <p:cNvSpPr/>
          <p:nvPr/>
        </p:nvSpPr>
        <p:spPr>
          <a:xfrm rot="5400000">
            <a:off x="323582" y="3331991"/>
            <a:ext cx="436124" cy="216024"/>
          </a:xfrm>
          <a:prstGeom prst="rightArrow">
            <a:avLst/>
          </a:prstGeom>
          <a:solidFill>
            <a:srgbClr val="FFFF00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57" name="TextBox 56"/>
          <p:cNvSpPr txBox="1"/>
          <p:nvPr/>
        </p:nvSpPr>
        <p:spPr>
          <a:xfrm>
            <a:off x="6375302" y="6417179"/>
            <a:ext cx="1800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1600" b="1" dirty="0">
                <a:solidFill>
                  <a:srgbClr val="FF0000"/>
                </a:solidFill>
              </a:rPr>
              <a:t>UPWIND LEG</a:t>
            </a:r>
          </a:p>
        </p:txBody>
      </p:sp>
      <p:sp>
        <p:nvSpPr>
          <p:cNvPr id="58" name="TextBox 57"/>
          <p:cNvSpPr txBox="1"/>
          <p:nvPr/>
        </p:nvSpPr>
        <p:spPr>
          <a:xfrm>
            <a:off x="4034036" y="1049001"/>
            <a:ext cx="1800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1600" b="1" dirty="0">
                <a:solidFill>
                  <a:srgbClr val="FF0000"/>
                </a:solidFill>
              </a:rPr>
              <a:t>DOWNWIND LEG</a:t>
            </a:r>
          </a:p>
        </p:txBody>
      </p:sp>
      <p:sp>
        <p:nvSpPr>
          <p:cNvPr id="59" name="Right Arrow 58"/>
          <p:cNvSpPr/>
          <p:nvPr/>
        </p:nvSpPr>
        <p:spPr>
          <a:xfrm>
            <a:off x="7898549" y="6435191"/>
            <a:ext cx="436124" cy="216024"/>
          </a:xfrm>
          <a:prstGeom prst="rightArrow">
            <a:avLst/>
          </a:prstGeom>
          <a:solidFill>
            <a:srgbClr val="FFFF00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60" name="TextBox 59"/>
          <p:cNvSpPr txBox="1"/>
          <p:nvPr/>
        </p:nvSpPr>
        <p:spPr>
          <a:xfrm>
            <a:off x="7236296" y="3149933"/>
            <a:ext cx="1800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1600" b="1" dirty="0">
                <a:solidFill>
                  <a:srgbClr val="FF0000"/>
                </a:solidFill>
              </a:rPr>
              <a:t>CROSSWIND</a:t>
            </a:r>
          </a:p>
          <a:p>
            <a:pPr algn="ctr"/>
            <a:r>
              <a:rPr lang="en-AU" sz="1600" b="1" dirty="0">
                <a:solidFill>
                  <a:srgbClr val="FF0000"/>
                </a:solidFill>
              </a:rPr>
              <a:t>LEG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215454" y="3257883"/>
            <a:ext cx="1800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1600" b="1" dirty="0">
                <a:solidFill>
                  <a:srgbClr val="FF0000"/>
                </a:solidFill>
              </a:rPr>
              <a:t>BASE LEG</a:t>
            </a:r>
          </a:p>
        </p:txBody>
      </p:sp>
      <p:sp>
        <p:nvSpPr>
          <p:cNvPr id="62" name="TextBox 61"/>
          <p:cNvSpPr txBox="1"/>
          <p:nvPr/>
        </p:nvSpPr>
        <p:spPr>
          <a:xfrm>
            <a:off x="1403648" y="6464369"/>
            <a:ext cx="424847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1200" b="1" dirty="0"/>
              <a:t>ARCHERFIELD RWY Elevation = 65’</a:t>
            </a:r>
          </a:p>
        </p:txBody>
      </p:sp>
      <p:sp>
        <p:nvSpPr>
          <p:cNvPr id="63" name="TextBox 62"/>
          <p:cNvSpPr txBox="1"/>
          <p:nvPr/>
        </p:nvSpPr>
        <p:spPr>
          <a:xfrm>
            <a:off x="5796136" y="1630541"/>
            <a:ext cx="31683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1200" b="1" dirty="0"/>
              <a:t>Radio </a:t>
            </a:r>
          </a:p>
          <a:p>
            <a:pPr algn="ctr"/>
            <a:r>
              <a:rPr lang="en-AU" sz="1200" b="1" dirty="0"/>
              <a:t>‘Downwind’</a:t>
            </a:r>
          </a:p>
          <a:p>
            <a:pPr algn="ctr"/>
            <a:r>
              <a:rPr lang="en-AU" sz="1200" b="1" dirty="0"/>
              <a:t>(min. required</a:t>
            </a:r>
            <a:r>
              <a:rPr lang="en-AU" sz="1200" dirty="0"/>
              <a:t>)</a:t>
            </a:r>
          </a:p>
        </p:txBody>
      </p:sp>
      <p:sp>
        <p:nvSpPr>
          <p:cNvPr id="64" name="TextBox 63"/>
          <p:cNvSpPr txBox="1"/>
          <p:nvPr/>
        </p:nvSpPr>
        <p:spPr>
          <a:xfrm>
            <a:off x="2759100" y="2228671"/>
            <a:ext cx="3469084" cy="120032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AU" sz="1200" b="1" dirty="0"/>
              <a:t>AIRMANSHIP / T.E.M. (Threat &amp; Error Management)</a:t>
            </a:r>
          </a:p>
          <a:p>
            <a:pPr>
              <a:buFont typeface="Arial" charset="0"/>
              <a:buChar char="•"/>
            </a:pPr>
            <a:r>
              <a:rPr lang="en-AU" sz="1200" dirty="0"/>
              <a:t> Lookout and Listen (radio)</a:t>
            </a:r>
          </a:p>
          <a:p>
            <a:pPr>
              <a:buFont typeface="Arial" charset="0"/>
              <a:buChar char="•"/>
            </a:pPr>
            <a:r>
              <a:rPr lang="en-AU" sz="1200" dirty="0"/>
              <a:t> Watch for other traffic in the circuit pattern</a:t>
            </a:r>
          </a:p>
          <a:p>
            <a:pPr>
              <a:buFont typeface="Arial" charset="0"/>
              <a:buChar char="•"/>
            </a:pPr>
            <a:r>
              <a:rPr lang="en-AU" sz="1200" dirty="0"/>
              <a:t> Know your position in the landing sequence</a:t>
            </a:r>
          </a:p>
          <a:p>
            <a:pPr>
              <a:buFont typeface="Arial" charset="0"/>
              <a:buChar char="•"/>
            </a:pPr>
            <a:r>
              <a:rPr lang="en-AU" sz="1200" dirty="0"/>
              <a:t> GO AROUND – if approach or landing becomes </a:t>
            </a:r>
          </a:p>
          <a:p>
            <a:r>
              <a:rPr lang="en-AU" sz="1200" dirty="0"/>
              <a:t>   unstable or if traffic conflict</a:t>
            </a:r>
          </a:p>
        </p:txBody>
      </p:sp>
      <p:pic>
        <p:nvPicPr>
          <p:cNvPr id="65" name="Picture 2" descr="https://img0.etsystatic.com/000/0/5549352/il_fullxfull.287563134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2906523" y="5869770"/>
            <a:ext cx="670849" cy="6063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6" name="Oval 65"/>
          <p:cNvSpPr/>
          <p:nvPr/>
        </p:nvSpPr>
        <p:spPr>
          <a:xfrm>
            <a:off x="7881193" y="5685519"/>
            <a:ext cx="110108" cy="11010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cxnSp>
        <p:nvCxnSpPr>
          <p:cNvPr id="67" name="Straight Arrow Connector 66"/>
          <p:cNvCxnSpPr/>
          <p:nvPr/>
        </p:nvCxnSpPr>
        <p:spPr>
          <a:xfrm>
            <a:off x="7935960" y="5305857"/>
            <a:ext cx="0" cy="360040"/>
          </a:xfrm>
          <a:prstGeom prst="straightConnector1">
            <a:avLst/>
          </a:prstGeom>
          <a:ln w="19050" cap="rnd">
            <a:solidFill>
              <a:srgbClr val="FF0000"/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8" name="TextBox 67"/>
          <p:cNvSpPr txBox="1"/>
          <p:nvPr/>
        </p:nvSpPr>
        <p:spPr>
          <a:xfrm>
            <a:off x="7221332" y="4188424"/>
            <a:ext cx="1354435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1400" b="1" dirty="0"/>
              <a:t>500-750 ft AGL</a:t>
            </a:r>
          </a:p>
          <a:p>
            <a:pPr algn="ctr"/>
            <a:r>
              <a:rPr lang="en-AU" sz="1400" b="1" dirty="0"/>
              <a:t>or upwind</a:t>
            </a:r>
          </a:p>
          <a:p>
            <a:pPr algn="ctr"/>
            <a:r>
              <a:rPr lang="en-AU" sz="1400" b="1" dirty="0"/>
              <a:t>of threshold</a:t>
            </a:r>
          </a:p>
          <a:p>
            <a:pPr algn="ctr"/>
            <a:r>
              <a:rPr lang="en-AU" sz="1400" b="1" dirty="0"/>
              <a:t>before turn</a:t>
            </a:r>
          </a:p>
          <a:p>
            <a:pPr algn="ctr"/>
            <a:r>
              <a:rPr lang="en-AU" sz="1400" b="1" dirty="0"/>
              <a:t>onto X-wind</a:t>
            </a:r>
          </a:p>
        </p:txBody>
      </p:sp>
      <p:sp>
        <p:nvSpPr>
          <p:cNvPr id="69" name="Arc 68"/>
          <p:cNvSpPr/>
          <p:nvPr/>
        </p:nvSpPr>
        <p:spPr>
          <a:xfrm rot="10622262">
            <a:off x="7837242" y="1048724"/>
            <a:ext cx="1872208" cy="1872208"/>
          </a:xfrm>
          <a:prstGeom prst="arc">
            <a:avLst/>
          </a:prstGeom>
          <a:ln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70" name="Oval 69"/>
          <p:cNvSpPr/>
          <p:nvPr/>
        </p:nvSpPr>
        <p:spPr>
          <a:xfrm>
            <a:off x="1309277" y="5642084"/>
            <a:ext cx="110108" cy="11010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71" name="TextBox 70"/>
          <p:cNvSpPr txBox="1"/>
          <p:nvPr/>
        </p:nvSpPr>
        <p:spPr>
          <a:xfrm>
            <a:off x="960512" y="4800699"/>
            <a:ext cx="91569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1400" b="1" dirty="0"/>
              <a:t>Full Flaps</a:t>
            </a:r>
          </a:p>
        </p:txBody>
      </p:sp>
      <p:cxnSp>
        <p:nvCxnSpPr>
          <p:cNvPr id="72" name="Straight Arrow Connector 71"/>
          <p:cNvCxnSpPr>
            <a:cxnSpLocks/>
          </p:cNvCxnSpPr>
          <p:nvPr/>
        </p:nvCxnSpPr>
        <p:spPr>
          <a:xfrm>
            <a:off x="1370275" y="5180665"/>
            <a:ext cx="1" cy="345532"/>
          </a:xfrm>
          <a:prstGeom prst="straightConnector1">
            <a:avLst/>
          </a:prstGeom>
          <a:ln w="19050" cap="rnd">
            <a:solidFill>
              <a:srgbClr val="FF0000"/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6" name="TextBox 75"/>
          <p:cNvSpPr txBox="1"/>
          <p:nvPr/>
        </p:nvSpPr>
        <p:spPr>
          <a:xfrm>
            <a:off x="3112792" y="1417538"/>
            <a:ext cx="144016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1200" b="1" dirty="0"/>
              <a:t>Abeam threshold 1</a:t>
            </a:r>
            <a:r>
              <a:rPr lang="en-AU" sz="1200" b="1" baseline="30000" dirty="0"/>
              <a:t>st</a:t>
            </a:r>
            <a:r>
              <a:rPr lang="en-AU" sz="1200" b="1" dirty="0"/>
              <a:t> stage of flap</a:t>
            </a:r>
          </a:p>
          <a:p>
            <a:pPr algn="ctr"/>
            <a:r>
              <a:rPr lang="en-AU" sz="1200" b="1" dirty="0"/>
              <a:t>Gear down below 130knots </a:t>
            </a:r>
          </a:p>
        </p:txBody>
      </p:sp>
      <p:cxnSp>
        <p:nvCxnSpPr>
          <p:cNvPr id="77" name="Straight Arrow Connector 76"/>
          <p:cNvCxnSpPr/>
          <p:nvPr/>
        </p:nvCxnSpPr>
        <p:spPr>
          <a:xfrm flipV="1">
            <a:off x="7380312" y="1124744"/>
            <a:ext cx="0" cy="500882"/>
          </a:xfrm>
          <a:prstGeom prst="straightConnector1">
            <a:avLst/>
          </a:prstGeom>
          <a:ln w="19050" cap="rnd">
            <a:solidFill>
              <a:srgbClr val="FF0000"/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>
            <a:extLst>
              <a:ext uri="{FF2B5EF4-FFF2-40B4-BE49-F238E27FC236}">
                <a16:creationId xmlns:a16="http://schemas.microsoft.com/office/drawing/2014/main" id="{4BF486DE-4165-455C-B19C-26B120E86849}"/>
              </a:ext>
            </a:extLst>
          </p:cNvPr>
          <p:cNvSpPr txBox="1"/>
          <p:nvPr/>
        </p:nvSpPr>
        <p:spPr>
          <a:xfrm>
            <a:off x="4244709" y="4649377"/>
            <a:ext cx="234351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1400" b="1" dirty="0"/>
              <a:t>65kts Rotate</a:t>
            </a:r>
            <a:endParaRPr lang="en-AU" sz="1400" b="1" baseline="30000" dirty="0"/>
          </a:p>
          <a:p>
            <a:endParaRPr lang="en-AU" sz="1400" b="1" dirty="0"/>
          </a:p>
        </p:txBody>
      </p:sp>
      <p:cxnSp>
        <p:nvCxnSpPr>
          <p:cNvPr id="78" name="Straight Arrow Connector 77">
            <a:extLst>
              <a:ext uri="{FF2B5EF4-FFF2-40B4-BE49-F238E27FC236}">
                <a16:creationId xmlns:a16="http://schemas.microsoft.com/office/drawing/2014/main" id="{8759D95F-2FDC-41BC-9021-22AB896D8717}"/>
              </a:ext>
            </a:extLst>
          </p:cNvPr>
          <p:cNvCxnSpPr>
            <a:cxnSpLocks/>
          </p:cNvCxnSpPr>
          <p:nvPr/>
        </p:nvCxnSpPr>
        <p:spPr>
          <a:xfrm>
            <a:off x="461168" y="832371"/>
            <a:ext cx="302455" cy="423017"/>
          </a:xfrm>
          <a:prstGeom prst="straightConnector1">
            <a:avLst/>
          </a:prstGeom>
          <a:ln w="19050" cap="rnd">
            <a:solidFill>
              <a:srgbClr val="FF0000"/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9" name="Oval 78">
            <a:extLst>
              <a:ext uri="{FF2B5EF4-FFF2-40B4-BE49-F238E27FC236}">
                <a16:creationId xmlns:a16="http://schemas.microsoft.com/office/drawing/2014/main" id="{EA019F9F-6A85-4002-8B07-02D5B43494E1}"/>
              </a:ext>
            </a:extLst>
          </p:cNvPr>
          <p:cNvSpPr/>
          <p:nvPr/>
        </p:nvSpPr>
        <p:spPr>
          <a:xfrm>
            <a:off x="759078" y="1252398"/>
            <a:ext cx="110108" cy="11010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75" name="TextBox 74">
            <a:extLst>
              <a:ext uri="{FF2B5EF4-FFF2-40B4-BE49-F238E27FC236}">
                <a16:creationId xmlns:a16="http://schemas.microsoft.com/office/drawing/2014/main" id="{CE045DE4-8131-4F2C-BC02-C9F5F9D201B2}"/>
              </a:ext>
            </a:extLst>
          </p:cNvPr>
          <p:cNvSpPr txBox="1"/>
          <p:nvPr/>
        </p:nvSpPr>
        <p:spPr>
          <a:xfrm>
            <a:off x="34716" y="-4641"/>
            <a:ext cx="142513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dirty="0"/>
              <a:t>Base Turn</a:t>
            </a:r>
          </a:p>
          <a:p>
            <a:r>
              <a:rPr lang="en-AU" dirty="0"/>
              <a:t>15” MAP</a:t>
            </a:r>
          </a:p>
          <a:p>
            <a:r>
              <a:rPr lang="en-AU" dirty="0"/>
              <a:t>80 knots</a:t>
            </a:r>
          </a:p>
        </p:txBody>
      </p:sp>
      <p:sp>
        <p:nvSpPr>
          <p:cNvPr id="82" name="TextBox 81">
            <a:extLst>
              <a:ext uri="{FF2B5EF4-FFF2-40B4-BE49-F238E27FC236}">
                <a16:creationId xmlns:a16="http://schemas.microsoft.com/office/drawing/2014/main" id="{A43A047A-8398-4E1B-883C-666FFA5ED3F2}"/>
              </a:ext>
            </a:extLst>
          </p:cNvPr>
          <p:cNvSpPr txBox="1"/>
          <p:nvPr/>
        </p:nvSpPr>
        <p:spPr>
          <a:xfrm>
            <a:off x="1714713" y="5018708"/>
            <a:ext cx="64807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1400" b="1" dirty="0"/>
              <a:t>70 </a:t>
            </a:r>
            <a:r>
              <a:rPr lang="en-AU" sz="1400" b="1" dirty="0" err="1"/>
              <a:t>kts</a:t>
            </a:r>
            <a:endParaRPr lang="en-AU" sz="1400" b="1" dirty="0"/>
          </a:p>
        </p:txBody>
      </p:sp>
      <p:sp>
        <p:nvSpPr>
          <p:cNvPr id="83" name="Oval 82">
            <a:extLst>
              <a:ext uri="{FF2B5EF4-FFF2-40B4-BE49-F238E27FC236}">
                <a16:creationId xmlns:a16="http://schemas.microsoft.com/office/drawing/2014/main" id="{8DBE0EE1-DBFB-4F97-B45C-FC2EC0747D2B}"/>
              </a:ext>
            </a:extLst>
          </p:cNvPr>
          <p:cNvSpPr/>
          <p:nvPr/>
        </p:nvSpPr>
        <p:spPr>
          <a:xfrm>
            <a:off x="1843017" y="5691936"/>
            <a:ext cx="110108" cy="11010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cxnSp>
        <p:nvCxnSpPr>
          <p:cNvPr id="84" name="Straight Arrow Connector 83">
            <a:extLst>
              <a:ext uri="{FF2B5EF4-FFF2-40B4-BE49-F238E27FC236}">
                <a16:creationId xmlns:a16="http://schemas.microsoft.com/office/drawing/2014/main" id="{A7008BA4-0DBC-4DC8-8D6F-69C42396F095}"/>
              </a:ext>
            </a:extLst>
          </p:cNvPr>
          <p:cNvCxnSpPr/>
          <p:nvPr/>
        </p:nvCxnSpPr>
        <p:spPr>
          <a:xfrm>
            <a:off x="1896522" y="5331896"/>
            <a:ext cx="0" cy="360040"/>
          </a:xfrm>
          <a:prstGeom prst="straightConnector1">
            <a:avLst/>
          </a:prstGeom>
          <a:ln w="19050" cap="rnd">
            <a:solidFill>
              <a:srgbClr val="FF0000"/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5" name="Oval 84">
            <a:extLst>
              <a:ext uri="{FF2B5EF4-FFF2-40B4-BE49-F238E27FC236}">
                <a16:creationId xmlns:a16="http://schemas.microsoft.com/office/drawing/2014/main" id="{D6E7B478-D1E7-44FC-A7D5-30F71C75BC9C}"/>
              </a:ext>
            </a:extLst>
          </p:cNvPr>
          <p:cNvSpPr/>
          <p:nvPr/>
        </p:nvSpPr>
        <p:spPr>
          <a:xfrm>
            <a:off x="4600129" y="5691421"/>
            <a:ext cx="110108" cy="110108"/>
          </a:xfrm>
          <a:prstGeom prst="ellips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81" name="Oval 80">
            <a:extLst>
              <a:ext uri="{FF2B5EF4-FFF2-40B4-BE49-F238E27FC236}">
                <a16:creationId xmlns:a16="http://schemas.microsoft.com/office/drawing/2014/main" id="{17E87C0B-E341-480D-A644-664389411B01}"/>
              </a:ext>
            </a:extLst>
          </p:cNvPr>
          <p:cNvSpPr/>
          <p:nvPr/>
        </p:nvSpPr>
        <p:spPr>
          <a:xfrm>
            <a:off x="4130964" y="5685519"/>
            <a:ext cx="110108" cy="110108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cxnSp>
        <p:nvCxnSpPr>
          <p:cNvPr id="80" name="Straight Arrow Connector 79">
            <a:extLst>
              <a:ext uri="{FF2B5EF4-FFF2-40B4-BE49-F238E27FC236}">
                <a16:creationId xmlns:a16="http://schemas.microsoft.com/office/drawing/2014/main" id="{F2C734FF-67B5-774F-BE25-7A1971369BE8}"/>
              </a:ext>
            </a:extLst>
          </p:cNvPr>
          <p:cNvCxnSpPr>
            <a:cxnSpLocks/>
          </p:cNvCxnSpPr>
          <p:nvPr/>
        </p:nvCxnSpPr>
        <p:spPr>
          <a:xfrm>
            <a:off x="5961360" y="4921423"/>
            <a:ext cx="1" cy="410473"/>
          </a:xfrm>
          <a:prstGeom prst="straightConnector1">
            <a:avLst/>
          </a:prstGeom>
          <a:ln w="19050" cap="rnd">
            <a:solidFill>
              <a:srgbClr val="FF0000"/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>
            <a:extLst>
              <a:ext uri="{FF2B5EF4-FFF2-40B4-BE49-F238E27FC236}">
                <a16:creationId xmlns:a16="http://schemas.microsoft.com/office/drawing/2014/main" id="{309F48E0-C93C-6146-96C3-564787D274CA}"/>
              </a:ext>
            </a:extLst>
          </p:cNvPr>
          <p:cNvSpPr txBox="1"/>
          <p:nvPr/>
        </p:nvSpPr>
        <p:spPr>
          <a:xfrm>
            <a:off x="5634562" y="4558338"/>
            <a:ext cx="97169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/>
              <a:t>Gear up</a:t>
            </a:r>
          </a:p>
        </p:txBody>
      </p:sp>
      <p:cxnSp>
        <p:nvCxnSpPr>
          <p:cNvPr id="86" name="Straight Arrow Connector 85">
            <a:extLst>
              <a:ext uri="{FF2B5EF4-FFF2-40B4-BE49-F238E27FC236}">
                <a16:creationId xmlns:a16="http://schemas.microsoft.com/office/drawing/2014/main" id="{9526C959-F82D-424E-B385-E411C1EC2B5C}"/>
              </a:ext>
            </a:extLst>
          </p:cNvPr>
          <p:cNvCxnSpPr>
            <a:cxnSpLocks/>
          </p:cNvCxnSpPr>
          <p:nvPr/>
        </p:nvCxnSpPr>
        <p:spPr>
          <a:xfrm>
            <a:off x="2812274" y="4990277"/>
            <a:ext cx="0" cy="569620"/>
          </a:xfrm>
          <a:prstGeom prst="straightConnector1">
            <a:avLst/>
          </a:prstGeom>
          <a:ln w="19050" cap="rnd">
            <a:solidFill>
              <a:srgbClr val="FF0000"/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7" name="TextBox 86">
            <a:extLst>
              <a:ext uri="{FF2B5EF4-FFF2-40B4-BE49-F238E27FC236}">
                <a16:creationId xmlns:a16="http://schemas.microsoft.com/office/drawing/2014/main" id="{ADEB98BE-3B2E-514C-9B49-B0AA75B27D5F}"/>
              </a:ext>
            </a:extLst>
          </p:cNvPr>
          <p:cNvSpPr txBox="1"/>
          <p:nvPr/>
        </p:nvSpPr>
        <p:spPr>
          <a:xfrm>
            <a:off x="2365633" y="4555157"/>
            <a:ext cx="9156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1400" b="1" dirty="0"/>
              <a:t>P.U.F.F checks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137</TotalTime>
  <Words>165</Words>
  <Application>Microsoft Macintosh PowerPoint</Application>
  <PresentationFormat>On-screen Show (4:3)</PresentationFormat>
  <Paragraphs>48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Chris Howarth</dc:creator>
  <cp:lastModifiedBy>Evans.ThomasH[OSC]</cp:lastModifiedBy>
  <cp:revision>21</cp:revision>
  <dcterms:created xsi:type="dcterms:W3CDTF">2016-04-23T19:30:13Z</dcterms:created>
  <dcterms:modified xsi:type="dcterms:W3CDTF">2019-10-26T02:33:10Z</dcterms:modified>
</cp:coreProperties>
</file>